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7" r:id="rId4"/>
    <p:sldId id="275" r:id="rId5"/>
    <p:sldId id="269" r:id="rId6"/>
    <p:sldId id="258" r:id="rId7"/>
    <p:sldId id="268" r:id="rId8"/>
    <p:sldId id="270" r:id="rId9"/>
    <p:sldId id="271" r:id="rId10"/>
    <p:sldId id="272" r:id="rId11"/>
    <p:sldId id="273" r:id="rId12"/>
    <p:sldId id="259" r:id="rId13"/>
    <p:sldId id="261" r:id="rId14"/>
    <p:sldId id="274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033" autoAdjust="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704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033E8-C025-5060-DB83-119ADD1D2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3B27E-221E-42C5-03E2-73124CD25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51326-9969-1457-1527-FD71AA323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FABE4-551E-A3C8-3BC8-C28786EF52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82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78BC-51A5-9498-6B52-7F44644E9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53020-0CF1-7C33-32E5-7B81460EF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B4AD6-3E23-BB15-F61E-158F95514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CC024-B39F-01F5-F9C0-2AD6824F3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59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ED605-B01B-DB01-F602-E43A8A5D9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B9D9B-8A31-7953-E6D6-290267685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DFB0F-9228-EAB1-35A4-781A02C9A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311F6-5BF3-742A-FA20-3FE6D621BA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7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429EF-7DB9-B97D-4AF3-E94AE970A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79660-A435-1686-9C7F-AEC1B608B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E390D-0F18-5519-A9C8-9CD8B76AB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980AC-5070-A1FA-805C-2C2096DBE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0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8125-3E5E-746F-0080-4D85D74E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32083-F56D-A1E5-C592-11106251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EE9D0-9EC7-3F5C-4C83-64AEA80C0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15CAC-EDC0-5A3F-64EC-06402EB0A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2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496E8-1433-A578-A016-854DDE3B2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3C1B2-8B6E-88D5-FF61-5299EBBAD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29D78F-D8F9-4FB8-5894-18353B295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EF200-ABDD-DBC7-B38A-4ED3840D9A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27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C8234-66C1-5FF1-2433-3C2702F67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44578-7C3B-660E-10DF-55667E2D9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AF1F3A-590C-CC5D-9F52-2EED143C1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5C0F2-570B-BCA1-D0DD-5B77B058B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60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82AC8-BCDD-B9B1-169D-BC10F33D0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F78A6-21CD-4F8E-27B4-5B40494C2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1876D-4F6F-15DA-198C-AB9C16D54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8DB41-76AA-4EE1-239C-471A1BD82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8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3F417-5B89-ABB8-D45D-A603B63D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78A19-7D85-D743-4EE2-79637BA1A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787DC-3739-4467-4C22-47A38594F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F509-7083-1868-6C0A-0C6261ABB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3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eb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2536" y="1987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2542729" y="693306"/>
            <a:ext cx="9453801" cy="1145434"/>
          </a:xfrm>
          <a:prstGeom prst="rect">
            <a:avLst/>
          </a:prstGeom>
          <a:noFill/>
          <a:ln/>
          <a:effectLst>
            <a:glow rad="139700">
              <a:schemeClr val="accent1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7200" dirty="0">
                <a:solidFill>
                  <a:srgbClr val="C6BF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pt" pitchFamily="34" charset="0"/>
                <a:ea typeface="Prompt" pitchFamily="34" charset="-122"/>
                <a:cs typeface="Prompt" pitchFamily="34" charset="-120"/>
              </a:rPr>
              <a:t>Pizza</a:t>
            </a:r>
            <a:r>
              <a:rPr lang="en-US" sz="72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Sales Analysis</a:t>
            </a:r>
            <a:endParaRPr lang="en-US" sz="72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A879EEEC-151C-C5D1-266E-1FC57D306880}"/>
              </a:ext>
            </a:extLst>
          </p:cNvPr>
          <p:cNvSpPr/>
          <p:nvPr/>
        </p:nvSpPr>
        <p:spPr>
          <a:xfrm>
            <a:off x="10654748" y="6251714"/>
            <a:ext cx="3446234" cy="596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40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F9DBB3-22F9-7C4E-0393-B80809DF90CB}"/>
              </a:ext>
            </a:extLst>
          </p:cNvPr>
          <p:cNvSpPr/>
          <p:nvPr/>
        </p:nvSpPr>
        <p:spPr>
          <a:xfrm>
            <a:off x="10242330" y="5655364"/>
            <a:ext cx="3712210" cy="4671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" pitchFamily="34" charset="0"/>
                <a:cs typeface="Prompt" pitchFamily="34" charset="-120"/>
              </a:rPr>
              <a:t>Presented by: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376F8-1316-2CCB-34DE-659A2A515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62936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A6279-8E28-F447-0291-70A1BADDB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8969F92-0CEE-964A-1020-9656360B6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768FFF5-FD55-6D95-DEEC-019FFA74CD8F}"/>
              </a:ext>
            </a:extLst>
          </p:cNvPr>
          <p:cNvSpPr/>
          <p:nvPr/>
        </p:nvSpPr>
        <p:spPr>
          <a:xfrm>
            <a:off x="11723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8D1D9AB-7896-0739-6792-FBB290E5E684}"/>
              </a:ext>
            </a:extLst>
          </p:cNvPr>
          <p:cNvSpPr/>
          <p:nvPr/>
        </p:nvSpPr>
        <p:spPr>
          <a:xfrm>
            <a:off x="2624376" y="877014"/>
            <a:ext cx="65973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2C00733-7FB0-8736-BC60-575D7A98E0D5}"/>
              </a:ext>
            </a:extLst>
          </p:cNvPr>
          <p:cNvSpPr/>
          <p:nvPr/>
        </p:nvSpPr>
        <p:spPr>
          <a:xfrm>
            <a:off x="597877" y="614055"/>
            <a:ext cx="13844953" cy="11433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chemeClr val="accent4"/>
                </a:solidFill>
                <a:latin typeface="Prompt" pitchFamily="34" charset="0"/>
                <a:cs typeface="Prompt" pitchFamily="34" charset="-120"/>
              </a:rPr>
              <a:t>7. Determine the distribution of orders by hour of the day</a:t>
            </a:r>
            <a:r>
              <a:rPr lang="en-US" sz="3600" dirty="0">
                <a:solidFill>
                  <a:srgbClr val="C6BFEE"/>
                </a:solidFill>
                <a:latin typeface="Prompt" pitchFamily="34" charset="0"/>
                <a:cs typeface="Prompt" pitchFamily="34" charset="-120"/>
              </a:rPr>
              <a:t>.</a:t>
            </a:r>
            <a:endParaRPr lang="en-US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C882C2-1CDA-DD8A-D9FC-F7DE329F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1" y="1757412"/>
            <a:ext cx="13151582" cy="647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C0BAE-32AA-8B06-16A5-FC3F571FB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639B595-3D40-5524-0A70-B5C3C655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CA70BEE-14FF-BFE5-0542-CBCCB579BF1D}"/>
              </a:ext>
            </a:extLst>
          </p:cNvPr>
          <p:cNvSpPr/>
          <p:nvPr/>
        </p:nvSpPr>
        <p:spPr>
          <a:xfrm>
            <a:off x="0" y="-1987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64B2EE8-A7CE-449D-5468-AD885088F085}"/>
              </a:ext>
            </a:extLst>
          </p:cNvPr>
          <p:cNvSpPr/>
          <p:nvPr/>
        </p:nvSpPr>
        <p:spPr>
          <a:xfrm>
            <a:off x="2624376" y="877014"/>
            <a:ext cx="65973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5225397-537C-1839-91B7-9EA2A9589397}"/>
              </a:ext>
            </a:extLst>
          </p:cNvPr>
          <p:cNvSpPr/>
          <p:nvPr/>
        </p:nvSpPr>
        <p:spPr>
          <a:xfrm>
            <a:off x="1068511" y="614055"/>
            <a:ext cx="12823335" cy="15664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chemeClr val="accent4"/>
                </a:solidFill>
              </a:rPr>
              <a:t>          8. Group the orders by date and calculate the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chemeClr val="accent4"/>
                </a:solidFill>
              </a:rPr>
              <a:t>              average number of pizzas ordered per day.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17345E-0F11-11DF-4F18-1A8E458F0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11" y="2180492"/>
            <a:ext cx="12682658" cy="60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87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14400" y="782836"/>
            <a:ext cx="13141569" cy="7997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chemeClr val="accent4"/>
                </a:solidFill>
              </a:rPr>
              <a:t>9.  </a:t>
            </a:r>
            <a:r>
              <a:rPr lang="en-US" sz="3600" dirty="0">
                <a:solidFill>
                  <a:schemeClr val="accent4"/>
                </a:solidFill>
              </a:rPr>
              <a:t>Determine the top 3 most ordered pizza types based on revenue</a:t>
            </a:r>
            <a:r>
              <a:rPr lang="en-US" sz="4374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6F7E01-5C1F-7B12-5485-E7EA6818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58462"/>
            <a:ext cx="12860215" cy="6471138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0" y="433754"/>
            <a:ext cx="16236462" cy="18303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chemeClr val="accent4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10. </a:t>
            </a:r>
            <a:r>
              <a:rPr lang="en-US" sz="3300" dirty="0">
                <a:solidFill>
                  <a:schemeClr val="accent4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Calculate the percentage contribution of each pizza type to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3300" dirty="0">
                <a:solidFill>
                  <a:schemeClr val="accent4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total revenue. Analyze the cumulative revenue generated over time</a:t>
            </a:r>
            <a:r>
              <a:rPr lang="en-US" sz="3600" dirty="0">
                <a:solidFill>
                  <a:schemeClr val="accent4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.</a:t>
            </a:r>
            <a:endParaRPr lang="en-US" sz="3600" dirty="0">
              <a:solidFill>
                <a:schemeClr val="accent4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FEBF81-5B74-2744-FC53-C7F919BF7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692" y="1957754"/>
            <a:ext cx="12813323" cy="6271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10636-01B1-5131-6A24-029F06986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75ECA1A-BD5A-CC3F-C1FB-D6C5A4B2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2C4D17A-042D-23FC-31F8-D57199CA8DB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420CFD2E-C606-BCF6-C377-956D1104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AC6127F3-8F71-DC85-FC73-887680854A2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626700B-419A-E63B-3A21-993AD61C710C}"/>
              </a:ext>
            </a:extLst>
          </p:cNvPr>
          <p:cNvSpPr/>
          <p:nvPr/>
        </p:nvSpPr>
        <p:spPr>
          <a:xfrm>
            <a:off x="1431235" y="3379304"/>
            <a:ext cx="10436087" cy="1828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Thank you for your attention!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0277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A0928-F1CA-A641-73F2-86D5F5F7C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B7B66C-A085-14D0-E296-573F78D8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06C91D7D-D48E-3B28-0AF6-41F1CC412C4C}"/>
              </a:ext>
            </a:extLst>
          </p:cNvPr>
          <p:cNvSpPr/>
          <p:nvPr/>
        </p:nvSpPr>
        <p:spPr>
          <a:xfrm>
            <a:off x="0" y="-30361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3DD2E30-805E-7C57-88C0-BE8F4687FA10}"/>
              </a:ext>
            </a:extLst>
          </p:cNvPr>
          <p:cNvSpPr/>
          <p:nvPr/>
        </p:nvSpPr>
        <p:spPr>
          <a:xfrm>
            <a:off x="8331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Introduction to Pizza Sales Analysis</a:t>
            </a:r>
            <a:endParaRPr lang="en-US" sz="5249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0D803C2-7F53-8C68-15E6-A6C4D508EBC4}"/>
              </a:ext>
            </a:extLst>
          </p:cNvPr>
          <p:cNvSpPr/>
          <p:nvPr/>
        </p:nvSpPr>
        <p:spPr>
          <a:xfrm>
            <a:off x="833199" y="4084439"/>
            <a:ext cx="7340645" cy="22547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Pizza sales analysis is crucial for understanding customer preferences and optimizing sales strategies</a:t>
            </a:r>
            <a:r>
              <a:rPr lang="en-US" sz="1750" dirty="0">
                <a:solidFill>
                  <a:schemeClr val="bg1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. </a:t>
            </a:r>
            <a:r>
              <a:rPr lang="en-US" sz="1600" b="1" dirty="0">
                <a:solidFill>
                  <a:schemeClr val="bg1"/>
                </a:solidFill>
              </a:rPr>
              <a:t>Pizza Sales Analysis</a:t>
            </a:r>
            <a:r>
              <a:rPr lang="en-US" sz="1600" dirty="0">
                <a:solidFill>
                  <a:schemeClr val="bg1"/>
                </a:solidFill>
              </a:rPr>
              <a:t>, a data-driven approach to understanding sales performance using MySQL queries. This project aims to explore key sales trends, customer preferences, and business insights by analyzing transactional data from a pizza restaurant.</a:t>
            </a:r>
          </a:p>
          <a:p>
            <a:r>
              <a:rPr lang="en-US" sz="1600" dirty="0">
                <a:solidFill>
                  <a:schemeClr val="bg1"/>
                </a:solidFill>
              </a:rPr>
              <a:t>By leveraging SQL queries, we extract valuable insights on revenue, popular pizza types, peak sales periods, and customer buying behavior. These insights help in making data-driven decisions to improve business strategies, optimize inventory, and boost overall sales.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92149DD0-4901-B08E-7D59-84A4340D3A10}"/>
              </a:ext>
            </a:extLst>
          </p:cNvPr>
          <p:cNvSpPr/>
          <p:nvPr/>
        </p:nvSpPr>
        <p:spPr>
          <a:xfrm>
            <a:off x="1299686" y="5755958"/>
            <a:ext cx="181844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C62A2-8FC9-234B-E3E3-1A8D9CBED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800" y="30361"/>
            <a:ext cx="6319600" cy="816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79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4384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97512" y="1783556"/>
            <a:ext cx="96085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cs typeface="Prompt" pitchFamily="34" charset="-120"/>
              </a:rPr>
              <a:t>DATASETS AND TABLES OVERVIEW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498632" y="2955893"/>
            <a:ext cx="4579739" cy="1650802"/>
          </a:xfrm>
          <a:prstGeom prst="roundRect">
            <a:avLst>
              <a:gd name="adj" fmla="val 605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2854166" y="31520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buNone/>
            </a:pPr>
            <a:r>
              <a:rPr lang="en-IN" sz="2000" b="1" dirty="0">
                <a:solidFill>
                  <a:schemeClr val="bg1"/>
                </a:solidFill>
              </a:rPr>
              <a:t>         </a:t>
            </a:r>
            <a:r>
              <a:rPr lang="en-IN" sz="2190" b="1" dirty="0">
                <a:solidFill>
                  <a:schemeClr val="bg1"/>
                </a:solidFill>
              </a:rPr>
              <a:t>Orders Table</a:t>
            </a:r>
            <a:endParaRPr lang="en-US" sz="2190" b="1" dirty="0">
              <a:solidFill>
                <a:schemeClr val="bg1"/>
              </a:solidFill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764427" y="3655386"/>
            <a:ext cx="4120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600" dirty="0">
                <a:solidFill>
                  <a:schemeClr val="bg1"/>
                </a:solidFill>
              </a:rPr>
              <a:t>Contains details of customer orders, including order ID, date, and time of purchase</a:t>
            </a:r>
            <a:r>
              <a:rPr lang="en-US" sz="1600" dirty="0"/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44166" y="2877561"/>
            <a:ext cx="4579739" cy="1650802"/>
          </a:xfrm>
          <a:prstGeom prst="roundRect">
            <a:avLst>
              <a:gd name="adj" fmla="val 605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04844" y="3152061"/>
            <a:ext cx="35367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IN" sz="2400" b="1" dirty="0">
                <a:solidFill>
                  <a:schemeClr val="bg1"/>
                </a:solidFill>
              </a:rPr>
              <a:t>Order Details Table</a:t>
            </a:r>
            <a:endParaRPr lang="en-US" sz="2187" b="1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7656076" y="3632478"/>
            <a:ext cx="4120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600" dirty="0">
                <a:solidFill>
                  <a:schemeClr val="bg1"/>
                </a:solidFill>
              </a:rPr>
              <a:t>Stores information about each pizza in an order, including quantity and price.</a:t>
            </a:r>
          </a:p>
          <a:p>
            <a:pPr marL="0" indent="0">
              <a:lnSpc>
                <a:spcPts val="2799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498632" y="4926271"/>
            <a:ext cx="4579739" cy="1650802"/>
          </a:xfrm>
          <a:prstGeom prst="roundRect">
            <a:avLst>
              <a:gd name="adj" fmla="val 605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 9"/>
          <p:cNvSpPr/>
          <p:nvPr/>
        </p:nvSpPr>
        <p:spPr>
          <a:xfrm>
            <a:off x="2854166" y="5025033"/>
            <a:ext cx="27913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AD8E9"/>
                </a:solidFill>
                <a:latin typeface="Prompt" pitchFamily="34" charset="0"/>
                <a:cs typeface="Prompt" pitchFamily="34" charset="-120"/>
              </a:rPr>
              <a:t>     </a:t>
            </a:r>
            <a:r>
              <a:rPr lang="en-IN" sz="2400" b="1" dirty="0">
                <a:solidFill>
                  <a:schemeClr val="bg1"/>
                </a:solidFill>
              </a:rPr>
              <a:t>Pizzas Table</a:t>
            </a:r>
            <a:endParaRPr lang="en-US" sz="2187" b="1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2854166" y="5505450"/>
            <a:ext cx="4120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600" dirty="0">
                <a:solidFill>
                  <a:schemeClr val="bg1"/>
                </a:solidFill>
              </a:rPr>
              <a:t>Lists all available pizzas with their names, sizes, and prices</a:t>
            </a:r>
            <a:r>
              <a:rPr lang="en-US" sz="1600" dirty="0"/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446097" y="4926974"/>
            <a:ext cx="4579739" cy="1650802"/>
          </a:xfrm>
          <a:prstGeom prst="roundRect">
            <a:avLst>
              <a:gd name="adj" fmla="val 605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9706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AD8E9"/>
                </a:solidFill>
                <a:latin typeface="Prompt" pitchFamily="34" charset="0"/>
                <a:cs typeface="Prompt" pitchFamily="34" charset="-120"/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Pizza Types Table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120158" cy="940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Provides details about pizza categories, ingredients, and descriptions</a:t>
            </a:r>
          </a:p>
          <a:p>
            <a:pPr marL="0" indent="0">
              <a:lnSpc>
                <a:spcPts val="2799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21C39-F6A5-FADB-551A-4C05B408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376EFA1-2275-9DE7-88A7-4AB872E9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0007B0B-6046-60FB-5888-8F17C0C12756}"/>
              </a:ext>
            </a:extLst>
          </p:cNvPr>
          <p:cNvSpPr/>
          <p:nvPr/>
        </p:nvSpPr>
        <p:spPr>
          <a:xfrm>
            <a:off x="23446" y="19878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83D049B-A64E-C441-2B96-462E0610FA88}"/>
              </a:ext>
            </a:extLst>
          </p:cNvPr>
          <p:cNvSpPr/>
          <p:nvPr/>
        </p:nvSpPr>
        <p:spPr>
          <a:xfrm>
            <a:off x="1105088" y="529827"/>
            <a:ext cx="123792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chemeClr val="accent4"/>
                </a:solidFill>
                <a:latin typeface="Prompt" pitchFamily="34" charset="0"/>
                <a:cs typeface="Prompt" pitchFamily="34" charset="-120"/>
              </a:rPr>
              <a:t>1 .Retrieve the total number of orders placed </a:t>
            </a:r>
            <a:endParaRPr lang="en-US" sz="3600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E282F8-7B4A-3224-9028-D74A9BBCF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62" y="2133600"/>
            <a:ext cx="1320018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7029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90134-665C-88B0-5298-2F35C26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DB3D059-3BEF-ADA0-0A4D-A968163B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CF03AF6-157C-30A9-3C73-A13880354FFE}"/>
              </a:ext>
            </a:extLst>
          </p:cNvPr>
          <p:cNvSpPr/>
          <p:nvPr/>
        </p:nvSpPr>
        <p:spPr>
          <a:xfrm>
            <a:off x="1062799" y="877014"/>
            <a:ext cx="14630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chemeClr val="accent4"/>
                </a:solidFill>
                <a:latin typeface="Prompt" pitchFamily="34" charset="0"/>
                <a:cs typeface="Prompt" pitchFamily="34" charset="-120"/>
              </a:rPr>
              <a:t>2.Calculate the total revenue generated from pizza sales</a:t>
            </a:r>
            <a:endParaRPr lang="en-US" sz="360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A6E01A-3AB3-9962-3C52-F0E3D60B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69" y="2016368"/>
            <a:ext cx="12660924" cy="62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1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5169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062800" y="877014"/>
            <a:ext cx="106156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chemeClr val="accent4"/>
                </a:solidFill>
                <a:latin typeface="Prompt" pitchFamily="34" charset="0"/>
                <a:cs typeface="Prompt" pitchFamily="34" charset="-120"/>
              </a:rPr>
              <a:t>3. Identify the highest priced pizza</a:t>
            </a:r>
            <a:endParaRPr lang="en-US" sz="3600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022ABE-487A-93B2-469E-4B83A3870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54" y="1770184"/>
            <a:ext cx="12825046" cy="6459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21A0A-D0B0-450A-FEEC-4F44D9BAE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8AA7D0F-1100-7693-8EAF-EF0B514E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D339C57-AF79-63B4-3924-78DA34B44D14}"/>
              </a:ext>
            </a:extLst>
          </p:cNvPr>
          <p:cNvSpPr/>
          <p:nvPr/>
        </p:nvSpPr>
        <p:spPr>
          <a:xfrm>
            <a:off x="23446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D1BC90F-AEC6-E844-5769-00D4EE4DC439}"/>
              </a:ext>
            </a:extLst>
          </p:cNvPr>
          <p:cNvSpPr/>
          <p:nvPr/>
        </p:nvSpPr>
        <p:spPr>
          <a:xfrm>
            <a:off x="2624376" y="877014"/>
            <a:ext cx="65973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076B4B1A-35D4-67B5-CF52-435CFAA889CE}"/>
              </a:ext>
            </a:extLst>
          </p:cNvPr>
          <p:cNvSpPr/>
          <p:nvPr/>
        </p:nvSpPr>
        <p:spPr>
          <a:xfrm>
            <a:off x="1209188" y="1289786"/>
            <a:ext cx="12448706" cy="563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600" dirty="0">
                <a:solidFill>
                  <a:schemeClr val="accent4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4. Identify the most common pizza size order </a:t>
            </a:r>
            <a:endParaRPr lang="en-US" sz="3600" dirty="0">
              <a:solidFill>
                <a:schemeClr val="accent4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ADCCF1-1088-A793-ED9E-47D3D9A2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79" y="2098430"/>
            <a:ext cx="12448706" cy="61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7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31445-0846-A11E-807D-77B7B2E2A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1FCA239-856B-2A35-D5F0-617CE39D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031" y="105507"/>
            <a:ext cx="14630400" cy="82296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5DB7F360-6378-E329-3347-F623B724B8A0}"/>
              </a:ext>
            </a:extLst>
          </p:cNvPr>
          <p:cNvSpPr/>
          <p:nvPr/>
        </p:nvSpPr>
        <p:spPr>
          <a:xfrm>
            <a:off x="2624376" y="877014"/>
            <a:ext cx="65973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53A34762-7A1F-F2A8-6CF2-135F85DF12C7}"/>
              </a:ext>
            </a:extLst>
          </p:cNvPr>
          <p:cNvSpPr/>
          <p:nvPr/>
        </p:nvSpPr>
        <p:spPr>
          <a:xfrm>
            <a:off x="1068512" y="660437"/>
            <a:ext cx="12788165" cy="764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chemeClr val="accent4"/>
                </a:solidFill>
              </a:rPr>
              <a:t>5. List the top 5 most ordered pizza types along with their quantities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70069-9671-B9E7-66DC-E1F05E08E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0" y="1551070"/>
            <a:ext cx="12414739" cy="66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3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4D59-EA39-0F85-0EB0-EC78691EE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D0BAED9-1090-BA5E-273F-85598570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5A22CA1-1C94-557D-6A8C-F36051AD2F63}"/>
              </a:ext>
            </a:extLst>
          </p:cNvPr>
          <p:cNvSpPr/>
          <p:nvPr/>
        </p:nvSpPr>
        <p:spPr>
          <a:xfrm>
            <a:off x="59635" y="9939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AAC2C26-1948-93BF-BAC7-7C82A17BA2E1}"/>
              </a:ext>
            </a:extLst>
          </p:cNvPr>
          <p:cNvSpPr/>
          <p:nvPr/>
        </p:nvSpPr>
        <p:spPr>
          <a:xfrm>
            <a:off x="2624376" y="877014"/>
            <a:ext cx="65973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508F4B5-ABA2-B76C-96C5-6F4F0818602D}"/>
              </a:ext>
            </a:extLst>
          </p:cNvPr>
          <p:cNvSpPr/>
          <p:nvPr/>
        </p:nvSpPr>
        <p:spPr>
          <a:xfrm>
            <a:off x="2016369" y="246185"/>
            <a:ext cx="11957539" cy="1524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chemeClr val="accent4"/>
                </a:solidFill>
              </a:rPr>
              <a:t>6. Join the necessary tables to find the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chemeClr val="accent4"/>
                </a:solidFill>
              </a:rPr>
              <a:t> total quantity of each pizza category ordered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63230-A531-2B97-7321-6820C77C9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76" y="1780124"/>
            <a:ext cx="12637477" cy="64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341</Words>
  <Application>Microsoft Office PowerPoint</Application>
  <PresentationFormat>Custom</PresentationFormat>
  <Paragraphs>45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Mukta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Venkateswarlu Peta</cp:lastModifiedBy>
  <cp:revision>233</cp:revision>
  <dcterms:created xsi:type="dcterms:W3CDTF">2024-03-06T09:03:59Z</dcterms:created>
  <dcterms:modified xsi:type="dcterms:W3CDTF">2025-04-01T15:02:24Z</dcterms:modified>
</cp:coreProperties>
</file>